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Helvetica World Bold" panose="020B0604020202020204" charset="-128"/>
      <p:regular r:id="rId9"/>
    </p:embeddedFont>
    <p:embeddedFont>
      <p:font typeface="Helvetica World" panose="020B0604020202020204" charset="-128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justadudewhohacks/face-api.js-models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277873" y="6380939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9610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8176807"/>
            <a:ext cx="16230600" cy="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5400000">
            <a:off x="10234309" y="0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81979" y="5178342"/>
            <a:ext cx="15677321" cy="1143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25"/>
              </a:lnSpc>
            </a:pPr>
            <a:r>
              <a:rPr lang="en-US" sz="11349" b="1" spc="-340" dirty="0" smtClean="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Adaptive-Triathlon-</a:t>
            </a:r>
            <a:r>
              <a:rPr lang="en-US" sz="11349" b="1" spc="-340" dirty="0" err="1" smtClean="0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ui</a:t>
            </a:r>
            <a:endParaRPr lang="en-US" sz="11349" b="1" spc="-340" dirty="0">
              <a:solidFill>
                <a:srgbClr val="C4ECFF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759275" y="416750"/>
            <a:ext cx="8265143" cy="3609776"/>
          </a:xfrm>
          <a:custGeom>
            <a:avLst/>
            <a:gdLst/>
            <a:ahLst/>
            <a:cxnLst/>
            <a:rect l="l" t="t" r="r" b="b"/>
            <a:pathLst>
              <a:path w="8265143" h="3609776">
                <a:moveTo>
                  <a:pt x="8265143" y="0"/>
                </a:moveTo>
                <a:lnTo>
                  <a:pt x="0" y="0"/>
                </a:lnTo>
                <a:lnTo>
                  <a:pt x="0" y="3609776"/>
                </a:lnTo>
                <a:lnTo>
                  <a:pt x="8265143" y="3609776"/>
                </a:lnTo>
                <a:lnTo>
                  <a:pt x="826514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2291" y="8408670"/>
            <a:ext cx="14871651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Student: Ivana Gerchakova</a:t>
            </a:r>
          </a:p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Index : 210226</a:t>
            </a:r>
          </a:p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University: Goce Delchev University – Faculty of Computer Science – Robotics and Intelligent Systems</a:t>
            </a:r>
          </a:p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Subject:: Advanced Interactive Technologies</a:t>
            </a:r>
          </a:p>
          <a:p>
            <a:pPr algn="l">
              <a:lnSpc>
                <a:spcPts val="2519"/>
              </a:lnSpc>
            </a:pPr>
            <a:r>
              <a:rPr lang="en-US" sz="1799" spc="-17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Professor: Prof. Dr. Natasha Koceska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24418" y="8898163"/>
            <a:ext cx="223488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  <a:spcBef>
                <a:spcPct val="0"/>
              </a:spcBef>
            </a:pPr>
            <a:r>
              <a:rPr lang="en-US" sz="1799" spc="-17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18</a:t>
            </a:r>
            <a:r>
              <a:rPr lang="en-US" sz="1799" spc="-17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1799" spc="-17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June,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560908" y="3226574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3840399" y="1721390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b="-961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122" y="1687085"/>
            <a:ext cx="8938878" cy="7817542"/>
          </a:xfrm>
          <a:custGeom>
            <a:avLst/>
            <a:gdLst/>
            <a:ahLst/>
            <a:cxnLst/>
            <a:rect l="l" t="t" r="r" b="b"/>
            <a:pathLst>
              <a:path w="8938878" h="7817542">
                <a:moveTo>
                  <a:pt x="0" y="0"/>
                </a:moveTo>
                <a:lnTo>
                  <a:pt x="8938879" y="0"/>
                </a:lnTo>
                <a:lnTo>
                  <a:pt x="8938879" y="7817542"/>
                </a:lnTo>
                <a:lnTo>
                  <a:pt x="0" y="7817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12180" y="3226574"/>
            <a:ext cx="8505748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600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👉 </a:t>
            </a: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Developed </a:t>
            </a:r>
            <a:r>
              <a:rPr lang="en-US" sz="3600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smart triathlon web assistant that adjusts its interface based on detected emotions (happy, sad, neutral</a:t>
            </a: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).</a:t>
            </a:r>
          </a:p>
          <a:p>
            <a:pPr>
              <a:lnSpc>
                <a:spcPts val="4479"/>
              </a:lnSpc>
            </a:pP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👉 </a:t>
            </a:r>
            <a:r>
              <a:rPr lang="en-US" sz="3600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adaptation influences</a:t>
            </a: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>
              <a:lnSpc>
                <a:spcPts val="4479"/>
              </a:lnSpc>
            </a:pP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Background </a:t>
            </a:r>
            <a:r>
              <a:rPr lang="en-US" sz="3600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color and </a:t>
            </a: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style</a:t>
            </a:r>
          </a:p>
          <a:p>
            <a:pPr>
              <a:lnSpc>
                <a:spcPts val="4479"/>
              </a:lnSpc>
            </a:pP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Suggested </a:t>
            </a:r>
            <a:r>
              <a:rPr lang="en-US" sz="3600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workout </a:t>
            </a: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program</a:t>
            </a:r>
          </a:p>
          <a:p>
            <a:pPr>
              <a:lnSpc>
                <a:spcPts val="4479"/>
              </a:lnSpc>
            </a:pP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Recommended </a:t>
            </a:r>
            <a:r>
              <a:rPr lang="en-US" sz="3600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music (YouTube links</a:t>
            </a: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>
              <a:lnSpc>
                <a:spcPts val="4479"/>
              </a:lnSpc>
            </a:pP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Motivational quotes</a:t>
            </a:r>
          </a:p>
          <a:p>
            <a:pPr>
              <a:lnSpc>
                <a:spcPts val="4479"/>
              </a:lnSpc>
            </a:pPr>
            <a:r>
              <a:rPr lang="en-US" sz="3600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Practical </a:t>
            </a:r>
            <a:r>
              <a:rPr lang="en-US" sz="3600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tips for training or recovery</a:t>
            </a:r>
            <a:endParaRPr lang="en-US" sz="3600" spc="-31" dirty="0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37118" y="743920"/>
            <a:ext cx="7882124" cy="193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2"/>
              </a:lnSpc>
            </a:pPr>
            <a:r>
              <a:rPr lang="en-US" sz="7200" b="1" spc="-208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PROJECT</a:t>
            </a:r>
          </a:p>
          <a:p>
            <a:pPr algn="ctr">
              <a:lnSpc>
                <a:spcPts val="6552"/>
              </a:lnSpc>
            </a:pPr>
            <a:r>
              <a:rPr lang="en-US" sz="7200" b="1" spc="-208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285756" y="3262009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90104" y="1028700"/>
            <a:ext cx="8766551" cy="8229600"/>
          </a:xfrm>
          <a:custGeom>
            <a:avLst/>
            <a:gdLst/>
            <a:ahLst/>
            <a:cxnLst/>
            <a:rect l="l" t="t" r="r" b="b"/>
            <a:pathLst>
              <a:path w="8766551" h="8229600">
                <a:moveTo>
                  <a:pt x="0" y="0"/>
                </a:moveTo>
                <a:lnTo>
                  <a:pt x="8766551" y="0"/>
                </a:lnTo>
                <a:lnTo>
                  <a:pt x="8766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3611" y="1062304"/>
            <a:ext cx="8049138" cy="167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TECHNOLOGIES AND TOOLS USED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3611" y="4364593"/>
            <a:ext cx="9358548" cy="3860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4000" spc="-30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🔹 HTML / CSS / </a:t>
            </a: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JavaScript</a:t>
            </a:r>
          </a:p>
          <a:p>
            <a:pPr>
              <a:lnSpc>
                <a:spcPts val="4339"/>
              </a:lnSpc>
            </a:pP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🔹 </a:t>
            </a:r>
            <a:r>
              <a:rPr lang="en-US" sz="4000" spc="-30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face-api.js (real-time facial emotion recognition</a:t>
            </a: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>
              <a:lnSpc>
                <a:spcPts val="4339"/>
              </a:lnSpc>
            </a:pP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🔹 </a:t>
            </a:r>
            <a:r>
              <a:rPr lang="en-US" sz="4000" spc="-30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Webcam API (camera access</a:t>
            </a: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>
              <a:lnSpc>
                <a:spcPts val="4339"/>
              </a:lnSpc>
            </a:pP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🔹 </a:t>
            </a:r>
            <a:r>
              <a:rPr lang="en-US" sz="4000" spc="-30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VS Code (development</a:t>
            </a: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>
              <a:lnSpc>
                <a:spcPts val="4339"/>
              </a:lnSpc>
            </a:pP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🔹 </a:t>
            </a:r>
            <a:r>
              <a:rPr lang="en-US" sz="4000" spc="-30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YouTube (music suggestion links</a:t>
            </a: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>
              <a:lnSpc>
                <a:spcPts val="4339"/>
              </a:lnSpc>
            </a:pPr>
            <a:r>
              <a:rPr lang="en-US" sz="4000" spc="-30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🔹 </a:t>
            </a:r>
            <a:r>
              <a:rPr lang="en-US" sz="4000" spc="-30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Local hosting with Live Server</a:t>
            </a:r>
            <a:endParaRPr lang="en-US" sz="4000" u="sng" spc="-30" dirty="0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  <a:hlinkClick r:id="rId6" tooltip="https://github.com/justadudewhohacks/face-api.js-models"/>
            </a:endParaRPr>
          </a:p>
        </p:txBody>
      </p:sp>
      <p:sp>
        <p:nvSpPr>
          <p:cNvPr id="6" name="Freeform 6"/>
          <p:cNvSpPr/>
          <p:nvPr/>
        </p:nvSpPr>
        <p:spPr>
          <a:xfrm rot="5400000">
            <a:off x="6771358" y="1126487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2" y="0"/>
                </a:lnTo>
                <a:lnTo>
                  <a:pt x="7024992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b="-9610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856448" y="4126122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8517" y="591779"/>
            <a:ext cx="10753392" cy="167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MAIN APPLICATION COMPONENTS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8517" y="2213315"/>
            <a:ext cx="8227895" cy="750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🧱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HTML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video&gt; element for 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webcam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&lt;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audio&gt; for background 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music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Emotion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display + suggestions + motivational 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content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📜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JavaScript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Load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face-api.js 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models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Detect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emotions every 3 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seconds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Update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UI (background, music, image, tips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🎨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CSS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Responsive design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Smooth transitions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Emotion-based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styles</a:t>
            </a:r>
            <a:endParaRPr lang="en-US" sz="3199" spc="-31" dirty="0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5" name="Freeform 5"/>
          <p:cNvSpPr/>
          <p:nvPr/>
        </p:nvSpPr>
        <p:spPr>
          <a:xfrm rot="5400000">
            <a:off x="7422610" y="1143624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b="-9610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45015" y="1749606"/>
            <a:ext cx="5936229" cy="6787787"/>
          </a:xfrm>
          <a:custGeom>
            <a:avLst/>
            <a:gdLst/>
            <a:ahLst/>
            <a:cxnLst/>
            <a:rect l="l" t="t" r="r" b="b"/>
            <a:pathLst>
              <a:path w="5936229" h="6787787">
                <a:moveTo>
                  <a:pt x="0" y="0"/>
                </a:moveTo>
                <a:lnTo>
                  <a:pt x="5936228" y="0"/>
                </a:lnTo>
                <a:lnTo>
                  <a:pt x="5936228" y="6787788"/>
                </a:lnTo>
                <a:lnTo>
                  <a:pt x="0" y="6787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92690" y="6380939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96107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3538436" y="0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955699" y="6380939"/>
            <a:ext cx="7024991" cy="3582211"/>
          </a:xfrm>
          <a:custGeom>
            <a:avLst/>
            <a:gdLst/>
            <a:ahLst/>
            <a:cxnLst/>
            <a:rect l="l" t="t" r="r" b="b"/>
            <a:pathLst>
              <a:path w="7024991" h="358221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9610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3092" y="472084"/>
            <a:ext cx="6409412" cy="325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EMOTION PROCESSING (JAVASCRIPT LOGIC)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3963" y="3501289"/>
            <a:ext cx="8427670" cy="634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✅ Uses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>
              <a:lnSpc>
                <a:spcPts val="4479"/>
              </a:lnSpc>
            </a:pPr>
            <a:r>
              <a:rPr lang="en-US" sz="3199" spc="-31" dirty="0" err="1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TinyFaceDetector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face </a:t>
            </a:r>
            <a:r>
              <a:rPr lang="en-US" sz="3199" spc="-31" dirty="0" err="1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recognitionface</a:t>
            </a:r>
            <a:endParaRPr lang="en-US" sz="3199" spc="-31" dirty="0" smtClean="0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>
              <a:lnSpc>
                <a:spcPts val="4479"/>
              </a:lnSpc>
            </a:pPr>
            <a:r>
              <a:rPr lang="en-US" sz="3199" spc="-31" dirty="0" err="1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ExpressionNet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emotion 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analysis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⏱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Every 3 seconds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Reads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dominant 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emotion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confidence &gt; 0.4 and emotion is new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➡️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Updates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Background color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Music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(</a:t>
            </a:r>
            <a:r>
              <a:rPr lang="en-US" sz="3199" spc="-31" dirty="0" err="1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autoplay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audio or clickable link</a:t>
            </a: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)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Workout recommendations</a:t>
            </a:r>
          </a:p>
          <a:p>
            <a:pPr>
              <a:lnSpc>
                <a:spcPts val="4479"/>
              </a:lnSpc>
            </a:pPr>
            <a:r>
              <a:rPr lang="en-US" sz="3199" spc="-31" dirty="0" smtClean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Motivational </a:t>
            </a:r>
            <a:r>
              <a:rPr lang="en-US" sz="3199" spc="-31" dirty="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quote and training tips</a:t>
            </a:r>
            <a:endParaRPr lang="en-US" sz="3199" spc="-31" dirty="0">
              <a:solidFill>
                <a:srgbClr val="C4EC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7" name="Freeform 7"/>
          <p:cNvSpPr/>
          <p:nvPr/>
        </p:nvSpPr>
        <p:spPr>
          <a:xfrm rot="-5400000">
            <a:off x="9615799" y="1154574"/>
            <a:ext cx="7581788" cy="7977852"/>
          </a:xfrm>
          <a:custGeom>
            <a:avLst/>
            <a:gdLst/>
            <a:ahLst/>
            <a:cxnLst/>
            <a:rect l="l" t="t" r="r" b="b"/>
            <a:pathLst>
              <a:path w="7581788" h="7977852">
                <a:moveTo>
                  <a:pt x="0" y="0"/>
                </a:moveTo>
                <a:lnTo>
                  <a:pt x="7581788" y="0"/>
                </a:lnTo>
                <a:lnTo>
                  <a:pt x="7581788" y="7977852"/>
                </a:lnTo>
                <a:lnTo>
                  <a:pt x="0" y="7977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1756594" y="-507549"/>
            <a:ext cx="7024991" cy="7024991"/>
          </a:xfrm>
          <a:custGeom>
            <a:avLst/>
            <a:gdLst/>
            <a:ahLst/>
            <a:cxnLst/>
            <a:rect l="l" t="t" r="r" b="b"/>
            <a:pathLst>
              <a:path w="7024991" h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91333" y="1333500"/>
            <a:ext cx="6925762" cy="8229600"/>
          </a:xfrm>
          <a:custGeom>
            <a:avLst/>
            <a:gdLst/>
            <a:ahLst/>
            <a:cxnLst/>
            <a:rect l="l" t="t" r="r" b="b"/>
            <a:pathLst>
              <a:path w="6925762" h="8229600">
                <a:moveTo>
                  <a:pt x="0" y="0"/>
                </a:moveTo>
                <a:lnTo>
                  <a:pt x="6925762" y="0"/>
                </a:lnTo>
                <a:lnTo>
                  <a:pt x="69257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8072990" y="5838444"/>
            <a:ext cx="6284859" cy="3204799"/>
          </a:xfrm>
          <a:custGeom>
            <a:avLst/>
            <a:gdLst/>
            <a:ahLst/>
            <a:cxnLst/>
            <a:rect l="l" t="t" r="r" b="b"/>
            <a:pathLst>
              <a:path w="6284859" h="3204799">
                <a:moveTo>
                  <a:pt x="0" y="0"/>
                </a:moveTo>
                <a:lnTo>
                  <a:pt x="6284859" y="0"/>
                </a:lnTo>
                <a:lnTo>
                  <a:pt x="6284859" y="3204799"/>
                </a:lnTo>
                <a:lnTo>
                  <a:pt x="0" y="3204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b="-961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9935" y="949421"/>
            <a:ext cx="13353927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🎥 WATCH THE DEMO VIDEO</a:t>
            </a:r>
          </a:p>
        </p:txBody>
      </p:sp>
      <p:pic>
        <p:nvPicPr>
          <p:cNvPr id="7" name="Demo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070" y="3162300"/>
            <a:ext cx="10701867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D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037862" y="1914783"/>
            <a:ext cx="8883172" cy="4529741"/>
          </a:xfrm>
          <a:custGeom>
            <a:avLst/>
            <a:gdLst/>
            <a:ahLst/>
            <a:cxnLst/>
            <a:rect l="l" t="t" r="r" b="b"/>
            <a:pathLst>
              <a:path w="8883172" h="4529741">
                <a:moveTo>
                  <a:pt x="0" y="0"/>
                </a:moveTo>
                <a:lnTo>
                  <a:pt x="8883172" y="0"/>
                </a:lnTo>
                <a:lnTo>
                  <a:pt x="8883172" y="4529741"/>
                </a:lnTo>
                <a:lnTo>
                  <a:pt x="0" y="452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9610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469748" y="5872718"/>
            <a:ext cx="6284859" cy="3204799"/>
          </a:xfrm>
          <a:custGeom>
            <a:avLst/>
            <a:gdLst/>
            <a:ahLst/>
            <a:cxnLst/>
            <a:rect l="l" t="t" r="r" b="b"/>
            <a:pathLst>
              <a:path w="6284859" h="3204799">
                <a:moveTo>
                  <a:pt x="0" y="0"/>
                </a:moveTo>
                <a:lnTo>
                  <a:pt x="6284859" y="0"/>
                </a:lnTo>
                <a:lnTo>
                  <a:pt x="6284859" y="3204800"/>
                </a:lnTo>
                <a:lnTo>
                  <a:pt x="0" y="320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96107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w="9525" cap="flat">
            <a:solidFill>
              <a:srgbClr val="C4E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749682">
            <a:off x="5801277" y="589316"/>
            <a:ext cx="6095130" cy="5913085"/>
          </a:xfrm>
          <a:custGeom>
            <a:avLst/>
            <a:gdLst/>
            <a:ahLst/>
            <a:cxnLst/>
            <a:rect l="l" t="t" r="r" b="b"/>
            <a:pathLst>
              <a:path w="6095130" h="5913085">
                <a:moveTo>
                  <a:pt x="0" y="0"/>
                </a:moveTo>
                <a:lnTo>
                  <a:pt x="6095131" y="0"/>
                </a:lnTo>
                <a:lnTo>
                  <a:pt x="6095131" y="5913086"/>
                </a:lnTo>
                <a:lnTo>
                  <a:pt x="0" y="5913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69240" y="7183463"/>
            <a:ext cx="16176020" cy="8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7200" b="1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THANK YOU FOR YOUR ATTENTION!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256</Words>
  <Application>Microsoft Office PowerPoint</Application>
  <PresentationFormat>Custom</PresentationFormat>
  <Paragraphs>50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 World Bold</vt:lpstr>
      <vt:lpstr>Helvetica World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Pink Gradient Futuristic Artificial Intelligence Presentation</dc:title>
  <cp:lastModifiedBy>User</cp:lastModifiedBy>
  <cp:revision>3</cp:revision>
  <dcterms:created xsi:type="dcterms:W3CDTF">2006-08-16T00:00:00Z</dcterms:created>
  <dcterms:modified xsi:type="dcterms:W3CDTF">2025-06-17T00:30:25Z</dcterms:modified>
  <dc:identifier>DAGpbURoEGE</dc:identifier>
</cp:coreProperties>
</file>